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1"/>
  </p:sldMasterIdLst>
  <p:notesMasterIdLst>
    <p:notesMasterId r:id="rId34"/>
  </p:notesMasterIdLst>
  <p:sldIdLst>
    <p:sldId id="257" r:id="rId2"/>
    <p:sldId id="256" r:id="rId3"/>
    <p:sldId id="283" r:id="rId4"/>
    <p:sldId id="260" r:id="rId5"/>
    <p:sldId id="290" r:id="rId6"/>
    <p:sldId id="291" r:id="rId7"/>
    <p:sldId id="292" r:id="rId8"/>
    <p:sldId id="293" r:id="rId9"/>
    <p:sldId id="294" r:id="rId10"/>
    <p:sldId id="295" r:id="rId11"/>
    <p:sldId id="298" r:id="rId12"/>
    <p:sldId id="299" r:id="rId13"/>
    <p:sldId id="282" r:id="rId14"/>
    <p:sldId id="300" r:id="rId15"/>
    <p:sldId id="301" r:id="rId16"/>
    <p:sldId id="302" r:id="rId17"/>
    <p:sldId id="303" r:id="rId18"/>
    <p:sldId id="305" r:id="rId19"/>
    <p:sldId id="304" r:id="rId20"/>
    <p:sldId id="306" r:id="rId21"/>
    <p:sldId id="307" r:id="rId22"/>
    <p:sldId id="308" r:id="rId23"/>
    <p:sldId id="309" r:id="rId24"/>
    <p:sldId id="310" r:id="rId25"/>
    <p:sldId id="311" r:id="rId26"/>
    <p:sldId id="312" r:id="rId27"/>
    <p:sldId id="313" r:id="rId28"/>
    <p:sldId id="267" r:id="rId29"/>
    <p:sldId id="315" r:id="rId30"/>
    <p:sldId id="279" r:id="rId31"/>
    <p:sldId id="296" r:id="rId32"/>
    <p:sldId id="29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21C"/>
    <a:srgbClr val="01B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E00F1-9D3A-4A07-83F2-F2601BDACAB0}" type="datetimeFigureOut">
              <a:rPr lang="pl-PL" smtClean="0"/>
              <a:t>22.04.2025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7633F-5AED-49A0-8644-72FEF005AA7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273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D359D-78DB-4214-8C03-F2B03F870179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3257A-52C7-4CC4-837D-5E54D217D2A9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AE699B3-FCC7-4C97-B09A-9F86BCFB0885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A19FC-7B81-4C99-B7FA-BAFFEF6D919B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D6AA6-6D54-4098-962C-90B8814A9719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69670-662F-4543-9F9F-8C6B39BF5EC9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8BE14-43BF-4B27-B7A0-D48FB4413241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CD63-7552-4E07-9FF9-B81B1B7A9146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C8C2A-9223-4C73-9CC2-FA64E55E4284}" type="datetime4">
              <a:rPr lang="pl-PL" smtClean="0"/>
              <a:t>22 kwietnia 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17AF9-CFD9-43DF-9963-A12CB8976923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C20E6-1E22-461A-9E5B-3D6CC987C0FC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FCC5330-F629-408E-B974-F9345E175274}" type="datetime4">
              <a:rPr lang="pl-PL" smtClean="0"/>
              <a:t>22 kwietnia 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/>
              <a:t>Praktyk w Europie 2023</a:t>
            </a:r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96388" y="1127424"/>
            <a:ext cx="11260183" cy="3627456"/>
          </a:xfrm>
        </p:spPr>
        <p:txBody>
          <a:bodyPr/>
          <a:lstStyle/>
          <a:p>
            <a:pPr algn="ctr"/>
            <a:r>
              <a:rPr lang="pl-PL" sz="8000" dirty="0"/>
              <a:t>PRAKTYK </a:t>
            </a:r>
            <a:br>
              <a:rPr lang="pl-PL" sz="8000" dirty="0"/>
            </a:br>
            <a:r>
              <a:rPr lang="pl-PL" sz="8000" dirty="0"/>
              <a:t>W EUROPIE 2023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99093" y="397953"/>
            <a:ext cx="10593814" cy="11081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227AE4B8-ABDA-46A1-B708-DED2C1769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93" y="1410771"/>
            <a:ext cx="10322523" cy="383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60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1" y="238850"/>
            <a:ext cx="12192000" cy="1007182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pl-PL" sz="60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6600" y="1246032"/>
            <a:ext cx="10838800" cy="4809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5D83952-BF38-4E1D-886A-3EAD6064B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143" y="6055337"/>
            <a:ext cx="3743074" cy="6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76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388276" y="1254851"/>
            <a:ext cx="11803724" cy="5582939"/>
          </a:xfrm>
          <a:prstGeom prst="rect">
            <a:avLst/>
          </a:prstGeom>
          <a:solidFill>
            <a:schemeClr val="bg1">
              <a:alpha val="84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br>
              <a:rPr lang="pl-PL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pl-PL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pl-PL" sz="40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endParaRPr lang="pl-PL" sz="12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l-PL" sz="4000" cap="all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2023-1-PL01-KA122-VET-000138234</a:t>
            </a:r>
            <a:br>
              <a:rPr lang="pl-PL" sz="24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2000" b="1" spc="-80" dirty="0">
                <a:latin typeface="Calibri" panose="020F0502020204030204" pitchFamily="34" charset="0"/>
                <a:ea typeface="Calibri" panose="020F0502020204030204" pitchFamily="34" charset="0"/>
              </a:rPr>
              <a:t>Projekt „Zagraniczna mobilność edukacyjna uczniów i absolwentów oraz kadry kształcenia zawodowego” </a:t>
            </a:r>
          </a:p>
          <a:p>
            <a:pPr algn="ctr">
              <a:lnSpc>
                <a:spcPct val="150000"/>
              </a:lnSpc>
            </a:pPr>
            <a:r>
              <a:rPr lang="pl-PL" sz="2000" b="1" spc="-80" dirty="0">
                <a:latin typeface="Calibri" panose="020F0502020204030204" pitchFamily="34" charset="0"/>
                <a:ea typeface="Calibri" panose="020F0502020204030204" pitchFamily="34" charset="0"/>
              </a:rPr>
              <a:t>w ramach programu Fundusze Europejskie dla Rozwoju Społecznego 2021-2027 (FERS) współfinansowanego ze środków Europejskiego Funduszu Społecznego Plus.</a:t>
            </a:r>
            <a:endParaRPr lang="pl-PL" sz="2000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834107" y="310687"/>
            <a:ext cx="6523786" cy="682380"/>
          </a:xfrm>
          <a:prstGeom prst="rect">
            <a:avLst/>
          </a:prstGeom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C89EF76E-E285-4E53-9653-7E935A4151D5}"/>
              </a:ext>
            </a:extLst>
          </p:cNvPr>
          <p:cNvSpPr txBox="1">
            <a:spLocks/>
          </p:cNvSpPr>
          <p:nvPr/>
        </p:nvSpPr>
        <p:spPr>
          <a:xfrm>
            <a:off x="0" y="1102243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pl-PL" sz="48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PRAKTYK W EUROPIE 2023 - informacje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365C9E2-B2E8-4D04-9909-9C72BBC8A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09425"/>
            <a:ext cx="12192000" cy="228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9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hecker dir="vert"/>
      </p:transition>
    </mc:Choice>
    <mc:Fallback xmlns="">
      <p:transition spd="slow">
        <p:checker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ytuł 1"/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2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A5A9F2B-895D-4AEA-943B-CAB3ED136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89" y="1130280"/>
            <a:ext cx="10630821" cy="525825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4F6798D-C673-41E4-B511-5F0D40332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790" y="6046553"/>
            <a:ext cx="3743074" cy="68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08203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7C410D9-AE6D-4A7A-8028-B3EE2B584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72" y="1258389"/>
            <a:ext cx="10569856" cy="501439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A778FE2E-4A50-4BAD-BA41-68455728A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2" y="5953943"/>
            <a:ext cx="3743074" cy="683966"/>
          </a:xfrm>
          <a:prstGeom prst="rect">
            <a:avLst/>
          </a:prstGeom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7123BFC0-1B74-4B0E-B941-E1C65280B8DF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</p:spTree>
    <p:extLst>
      <p:ext uri="{BB962C8B-B14F-4D97-AF65-F5344CB8AC3E}">
        <p14:creationId xmlns:p14="http://schemas.microsoft.com/office/powerpoint/2010/main" val="271826833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20CAFA4-4A70-4070-984C-3B9CA801D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077" y="1187511"/>
            <a:ext cx="9038103" cy="495343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DEB7187-0461-461B-8C17-41F0079B5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668" y="2421145"/>
            <a:ext cx="4762500" cy="2676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5FAD810-ACB1-4139-BF6F-6C5017B4EB4C}"/>
              </a:ext>
            </a:extLst>
          </p:cNvPr>
          <p:cNvSpPr txBox="1"/>
          <p:nvPr/>
        </p:nvSpPr>
        <p:spPr>
          <a:xfrm>
            <a:off x="560832" y="1744262"/>
            <a:ext cx="60960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1. Nauczanie o Europie czyli informacje na temat funkcjonowania Unii Europejskiej. </a:t>
            </a:r>
          </a:p>
          <a:p>
            <a:pPr algn="r"/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2. Budowanie wśród uczniów poczucia tożsamości europejskiej.</a:t>
            </a:r>
          </a:p>
          <a:p>
            <a:pPr algn="r"/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3. Wychowanie w duchu poszanowania praw człowieka </a:t>
            </a:r>
            <a:b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</a:b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i zasad demokracji, dla mniejszości narodowych.</a:t>
            </a:r>
          </a:p>
          <a:p>
            <a:pPr algn="r"/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4. Poszerzanie znajomości języków obcych</a:t>
            </a:r>
            <a:r>
              <a:rPr lang="pl-PL" sz="24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.</a:t>
            </a:r>
          </a:p>
          <a:p>
            <a:pPr algn="r"/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5. Wykształcenie przyszłej kadry pracowniczej </a:t>
            </a:r>
            <a:b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</a:b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w zawodach technik informatyk, mechatronik, rachunkowość - umożliwienie zdobycie 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Europassu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;</a:t>
            </a:r>
          </a:p>
          <a:p>
            <a:pPr algn="r"/>
            <a:r>
              <a:rPr lang="pl-PL" sz="24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6. Z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dobycie umiejętności korzystania z nowości technologicznych i informacyjnych (np. 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google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 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maps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, tłumacz, 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messenger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, Microsoft </a:t>
            </a:r>
            <a:r>
              <a:rPr lang="pl-PL" sz="2400" b="0" i="0" dirty="0" err="1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Teams</a:t>
            </a:r>
            <a:r>
              <a:rPr lang="pl-PL" sz="24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).</a:t>
            </a:r>
          </a:p>
        </p:txBody>
      </p:sp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0CF083E5-BACF-4C0A-9CC9-17AD282F4FC6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2023 - cele</a:t>
            </a:r>
          </a:p>
        </p:txBody>
      </p:sp>
    </p:spTree>
    <p:extLst>
      <p:ext uri="{BB962C8B-B14F-4D97-AF65-F5344CB8AC3E}">
        <p14:creationId xmlns:p14="http://schemas.microsoft.com/office/powerpoint/2010/main" val="3726074790"/>
      </p:ext>
    </p:extLst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5FAD810-ACB1-4139-BF6F-6C5017B4EB4C}"/>
              </a:ext>
            </a:extLst>
          </p:cNvPr>
          <p:cNvSpPr txBox="1"/>
          <p:nvPr/>
        </p:nvSpPr>
        <p:spPr>
          <a:xfrm>
            <a:off x="255047" y="2570971"/>
            <a:ext cx="604714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1. edukacja uczniów- wielokulturowa i międzykulturowa,</a:t>
            </a:r>
          </a:p>
          <a:p>
            <a:pPr algn="r"/>
            <a:r>
              <a:rPr lang="pl-PL" sz="28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2. wymiana doświadczeń dydaktycznych między uczniami i pracownikami,</a:t>
            </a:r>
          </a:p>
          <a:p>
            <a:pPr algn="r"/>
            <a:r>
              <a:rPr lang="pl-PL" sz="28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3. rozwijanie tolerancji,</a:t>
            </a:r>
          </a:p>
          <a:p>
            <a:pPr algn="r"/>
            <a:r>
              <a:rPr lang="pl-PL" sz="2800" b="0" i="0" dirty="0">
                <a:solidFill>
                  <a:srgbClr val="212529"/>
                </a:solidFill>
                <a:effectLst/>
                <a:latin typeface="Bahnschrift Condensed" panose="020B0502040204020203" pitchFamily="34" charset="0"/>
              </a:rPr>
              <a:t>4. kształtowanie postawy szacunku dla zróżnicowania etnicznego i kulturowego,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C4A8CEB-185A-4A9D-B8FF-21F7287A2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893" y="1309986"/>
            <a:ext cx="10562235" cy="96020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E96421A-6A50-48EA-9F38-0627751B6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65" y="2692262"/>
            <a:ext cx="5412143" cy="3323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3D7FD757-E725-47EA-BDEE-57AA7183953D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2023 - cele</a:t>
            </a:r>
          </a:p>
        </p:txBody>
      </p:sp>
    </p:spTree>
    <p:extLst>
      <p:ext uri="{BB962C8B-B14F-4D97-AF65-F5344CB8AC3E}">
        <p14:creationId xmlns:p14="http://schemas.microsoft.com/office/powerpoint/2010/main" val="2866088773"/>
      </p:ext>
    </p:extLst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5FAD810-ACB1-4139-BF6F-6C5017B4EB4C}"/>
              </a:ext>
            </a:extLst>
          </p:cNvPr>
          <p:cNvSpPr txBox="1"/>
          <p:nvPr/>
        </p:nvSpPr>
        <p:spPr>
          <a:xfrm>
            <a:off x="255046" y="2570971"/>
            <a:ext cx="607403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8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1. negatywne skutki jakie działalność człowieka wywiera na otoczenie.</a:t>
            </a:r>
          </a:p>
          <a:p>
            <a:pPr algn="r"/>
            <a:r>
              <a:rPr lang="pl-PL" sz="28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2. poszanowanie środowiska naturalnego,</a:t>
            </a:r>
          </a:p>
          <a:p>
            <a:pPr algn="r"/>
            <a:r>
              <a:rPr lang="pl-PL" sz="28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3. wykorzystanie alternatywnych źródeł energii,</a:t>
            </a:r>
          </a:p>
          <a:p>
            <a:pPr algn="r"/>
            <a:r>
              <a:rPr lang="pl-PL" sz="28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4. stopniowe zastępowanie silników spalinowych silnikami elektrycznymi,</a:t>
            </a:r>
          </a:p>
          <a:p>
            <a:pPr algn="r"/>
            <a:r>
              <a:rPr lang="pl-PL" sz="28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5. recykling.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2568882-4A63-4C64-A7A8-2F1736EC9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659" y="1214009"/>
            <a:ext cx="8131245" cy="68585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4A5FDDE-6C09-49A3-9483-725FD8EA1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41" y="2493138"/>
            <a:ext cx="5351007" cy="3028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A94322E5-F01D-49C4-809A-F56D454FCF48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2023 - cele</a:t>
            </a:r>
          </a:p>
        </p:txBody>
      </p:sp>
    </p:spTree>
    <p:extLst>
      <p:ext uri="{BB962C8B-B14F-4D97-AF65-F5344CB8AC3E}">
        <p14:creationId xmlns:p14="http://schemas.microsoft.com/office/powerpoint/2010/main" val="3027614733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9</a:t>
            </a:fld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38D9741-73B7-474A-B619-B7696A064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652" y="1246032"/>
            <a:ext cx="7338696" cy="548688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2764DA3-F277-446E-901F-B6DE67BF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82" y="2097300"/>
            <a:ext cx="3440206" cy="288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C4685B05-C3DD-4756-98E0-D9106B17E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104" y="3386882"/>
            <a:ext cx="3803872" cy="31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0E378DDE-4DB6-482C-B4C8-5401E91AA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294" y="2019580"/>
            <a:ext cx="3803872" cy="31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" name="Tytuł 1">
            <a:extLst>
              <a:ext uri="{FF2B5EF4-FFF2-40B4-BE49-F238E27FC236}">
                <a16:creationId xmlns:a16="http://schemas.microsoft.com/office/drawing/2014/main" id="{FD3FBDAC-3C95-4A3B-8EC3-CE1BAFEEE669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6"/>
                  <a:srcRect/>
                  <a:tile tx="6350" ty="-127000" sx="65000" sy="64000" flip="none" algn="tl"/>
                </a:blipFill>
              </a:rPr>
              <a:t>PRAKTYK W EUROPIE 2023 - uczestnicy</a:t>
            </a:r>
          </a:p>
        </p:txBody>
      </p:sp>
    </p:spTree>
    <p:extLst>
      <p:ext uri="{BB962C8B-B14F-4D97-AF65-F5344CB8AC3E}">
        <p14:creationId xmlns:p14="http://schemas.microsoft.com/office/powerpoint/2010/main" val="319285055"/>
      </p:ext>
    </p:extLst>
  </p:cSld>
  <p:clrMapOvr>
    <a:masterClrMapping/>
  </p:clrMapOvr>
  <p:transition spd="slow"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38D9741-73B7-474A-B619-B7696A064F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016"/>
          <a:stretch/>
        </p:blipFill>
        <p:spPr>
          <a:xfrm>
            <a:off x="3278299" y="1243464"/>
            <a:ext cx="4989132" cy="548688"/>
          </a:xfrm>
          <a:prstGeom prst="rect">
            <a:avLst/>
          </a:prstGeom>
        </p:spPr>
      </p:pic>
      <p:pic>
        <p:nvPicPr>
          <p:cNvPr id="5124" name="Picture 4" descr="uczniowie">
            <a:extLst>
              <a:ext uri="{FF2B5EF4-FFF2-40B4-BE49-F238E27FC236}">
                <a16:creationId xmlns:a16="http://schemas.microsoft.com/office/drawing/2014/main" id="{AB17358D-76EE-4AD3-A9D8-2241EEC3A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615" y="1792152"/>
            <a:ext cx="6440593" cy="3657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uczniowie">
            <a:extLst>
              <a:ext uri="{FF2B5EF4-FFF2-40B4-BE49-F238E27FC236}">
                <a16:creationId xmlns:a16="http://schemas.microsoft.com/office/drawing/2014/main" id="{40E09EEF-A9CE-439D-BC41-56F7C7809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05" y="2521677"/>
            <a:ext cx="6499013" cy="3657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528FB62C-A4F7-4B9E-B895-A5EA4C9BEDB8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PRAKTYK W EUROPIE 2023 - uczestnicy</a:t>
            </a:r>
          </a:p>
        </p:txBody>
      </p:sp>
    </p:spTree>
    <p:extLst>
      <p:ext uri="{BB962C8B-B14F-4D97-AF65-F5344CB8AC3E}">
        <p14:creationId xmlns:p14="http://schemas.microsoft.com/office/powerpoint/2010/main" val="1420811612"/>
      </p:ext>
    </p:extLst>
  </p:cSld>
  <p:clrMapOvr>
    <a:masterClrMapping/>
  </p:clrMapOvr>
  <p:transition spd="slow">
    <p:comb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A93566A-11E0-48D9-BE72-221F9D90D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43" y="1172929"/>
            <a:ext cx="6373114" cy="65731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929" y="1973492"/>
            <a:ext cx="7379341" cy="4156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C9BC881D-79B4-4805-815B-393A117367AC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</p:spTree>
    <p:extLst>
      <p:ext uri="{BB962C8B-B14F-4D97-AF65-F5344CB8AC3E}">
        <p14:creationId xmlns:p14="http://schemas.microsoft.com/office/powerpoint/2010/main" val="200782806"/>
      </p:ext>
    </p:extLst>
  </p:cSld>
  <p:clrMapOvr>
    <a:masterClrMapping/>
  </p:clrMapOvr>
  <p:transition spd="slow">
    <p:comb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97740" y="1775011"/>
            <a:ext cx="7684237" cy="4322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A37AC9A6-9F8B-4032-A883-9E5688F7C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1960" y="1152522"/>
            <a:ext cx="3063505" cy="457240"/>
          </a:xfrm>
          <a:prstGeom prst="rect">
            <a:avLst/>
          </a:prstGeom>
        </p:spPr>
      </p:pic>
      <p:sp useBgFill="1">
        <p:nvSpPr>
          <p:cNvPr id="10" name="Tytuł 1">
            <a:extLst>
              <a:ext uri="{FF2B5EF4-FFF2-40B4-BE49-F238E27FC236}">
                <a16:creationId xmlns:a16="http://schemas.microsoft.com/office/drawing/2014/main" id="{B6CD17C6-F1F4-4CDF-8DC5-4F7BC9F27E2F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</p:spTree>
    <p:extLst>
      <p:ext uri="{BB962C8B-B14F-4D97-AF65-F5344CB8AC3E}">
        <p14:creationId xmlns:p14="http://schemas.microsoft.com/office/powerpoint/2010/main" val="1842358481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3" name="pole tekstowe 2"/>
          <p:cNvSpPr txBox="1"/>
          <p:nvPr/>
        </p:nvSpPr>
        <p:spPr>
          <a:xfrm>
            <a:off x="729762" y="1827726"/>
            <a:ext cx="33622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00B050"/>
                </a:solidFill>
              </a:rPr>
              <a:t>Miejsca praktyk 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00B050"/>
                </a:solidFill>
              </a:rPr>
              <a:t>i zamieszkania:</a:t>
            </a:r>
          </a:p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00B050"/>
                </a:solidFill>
              </a:rPr>
              <a:t> </a:t>
            </a:r>
            <a:r>
              <a:rPr lang="pl-PL" sz="2400" b="1" dirty="0" err="1">
                <a:solidFill>
                  <a:srgbClr val="FF0000"/>
                </a:solidFill>
              </a:rPr>
              <a:t>Sligo</a:t>
            </a:r>
            <a:r>
              <a:rPr lang="pl-PL" sz="2400" b="1" dirty="0">
                <a:solidFill>
                  <a:srgbClr val="FF0000"/>
                </a:solidFill>
              </a:rPr>
              <a:t> i okolice.</a:t>
            </a:r>
            <a:endParaRPr lang="pl-PL" sz="2400" dirty="0">
              <a:solidFill>
                <a:srgbClr val="FF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249" y="4163746"/>
            <a:ext cx="2007264" cy="140398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779" y="1070004"/>
            <a:ext cx="4215343" cy="5641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9" name="Tytuł 1">
            <a:extLst>
              <a:ext uri="{FF2B5EF4-FFF2-40B4-BE49-F238E27FC236}">
                <a16:creationId xmlns:a16="http://schemas.microsoft.com/office/drawing/2014/main" id="{E03F69BC-DEC0-42FD-BF22-52FC354F82E9}"/>
              </a:ext>
            </a:extLst>
          </p:cNvPr>
          <p:cNvSpPr txBox="1">
            <a:spLocks/>
          </p:cNvSpPr>
          <p:nvPr/>
        </p:nvSpPr>
        <p:spPr>
          <a:xfrm>
            <a:off x="0" y="150701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</p:spTree>
    <p:extLst>
      <p:ext uri="{BB962C8B-B14F-4D97-AF65-F5344CB8AC3E}">
        <p14:creationId xmlns:p14="http://schemas.microsoft.com/office/powerpoint/2010/main" val="3116564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01152" y="1775011"/>
            <a:ext cx="7677412" cy="4322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40FE5C0-D357-4BE3-B40F-3AA1E5FCA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399" y="1033898"/>
            <a:ext cx="4305673" cy="579170"/>
          </a:xfrm>
          <a:prstGeom prst="rect">
            <a:avLst/>
          </a:prstGeom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5B25916E-41BE-48A8-9527-CAB58449C6B5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</p:spTree>
    <p:extLst>
      <p:ext uri="{BB962C8B-B14F-4D97-AF65-F5344CB8AC3E}">
        <p14:creationId xmlns:p14="http://schemas.microsoft.com/office/powerpoint/2010/main" val="3405776653"/>
      </p:ext>
    </p:extLst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2517" y="2070320"/>
            <a:ext cx="7266966" cy="4087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74E4EBF0-C861-4AAA-9F18-7B32251B43D4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BB41BE5-95E6-4366-90C8-8322B1B55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5139" y="964838"/>
            <a:ext cx="5425910" cy="9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05056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16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15245" y="1779572"/>
            <a:ext cx="7677412" cy="4322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C3249CA0-E528-43DC-9EA4-6A59428A6B45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8A8C047-2B0B-4A51-BCFB-0B96FABD0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926" y="1067676"/>
            <a:ext cx="4740051" cy="54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06056"/>
      </p:ext>
    </p:extLst>
  </p:cSld>
  <p:clrMapOvr>
    <a:masterClrMapping/>
  </p:clrMapOvr>
  <p:transition spd="slow">
    <p:comb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17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31150" y="1655517"/>
            <a:ext cx="9217531" cy="4258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F7729311-0148-4048-89F8-9886F002D231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7B273FB-DAB7-4203-95BC-8304FC31C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105" y="1045672"/>
            <a:ext cx="4244708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87708"/>
      </p:ext>
    </p:extLst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18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487235" y="1643095"/>
            <a:ext cx="9217530" cy="4258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46771A74-7C81-4766-9F0D-02730E2B2919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7B273FB-DAB7-4203-95BC-8304FC31C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105" y="1045672"/>
            <a:ext cx="4244708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76624"/>
      </p:ext>
    </p:extLst>
  </p:cSld>
  <p:clrMapOvr>
    <a:masterClrMapping/>
  </p:clrMapOvr>
  <p:transition spd="slow">
    <p:comb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19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31150" y="1655517"/>
            <a:ext cx="9217530" cy="4258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CED37466-A726-4AB0-BAAE-0DC49B894C51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7B273FB-DAB7-4203-95BC-8304FC31C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105" y="1045672"/>
            <a:ext cx="4244708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59287"/>
      </p:ext>
    </p:extLst>
  </p:cSld>
  <p:clrMapOvr>
    <a:masterClrMapping/>
  </p:clrMapOvr>
  <p:transition spd="slow"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20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91561" y="1617222"/>
            <a:ext cx="6608877" cy="4726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4293E5AB-E0C1-48D7-9337-B990CBE8AA42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7B273FB-DAB7-4203-95BC-8304FC31C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105" y="1045672"/>
            <a:ext cx="4244708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52652"/>
      </p:ext>
    </p:extLst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21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57943" y="1655517"/>
            <a:ext cx="7563941" cy="4258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C0126F00-7F4C-46E9-991B-4C7872520F2A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6094876-9E66-4361-997D-C6E9943CE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680" y="1056112"/>
            <a:ext cx="3566469" cy="5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02489"/>
      </p:ext>
    </p:extLst>
  </p:cSld>
  <p:clrMapOvr>
    <a:masterClrMapping/>
  </p:clrMapOvr>
  <p:transition spd="slow"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22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11096" y="2124633"/>
            <a:ext cx="8978684" cy="4148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9DF4268D-C83F-4E34-821D-BDE1247640FD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FB34456-98B4-43B0-A402-0BCF8A487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773" y="973170"/>
            <a:ext cx="6104149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829"/>
      </p:ext>
    </p:extLst>
  </p:cSld>
  <p:clrMapOvr>
    <a:masterClrMapping/>
  </p:clrMapOvr>
  <p:transition spd="slow"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23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7003" y="2043321"/>
            <a:ext cx="9332032" cy="4311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4F4598AD-2085-49B3-B643-AFA16EF89D08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6930F84-DA9E-48A5-B7F0-F439B867E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9251" y="1121221"/>
            <a:ext cx="5273497" cy="92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63708"/>
      </p:ext>
    </p:extLst>
  </p:cSld>
  <p:clrMapOvr>
    <a:masterClrMapping/>
  </p:clrMapOvr>
  <p:transition spd="slow">
    <p:comb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24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87128" y="1765959"/>
            <a:ext cx="7638190" cy="4506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3363DEE7-6CDE-424A-BF52-32A9C025FD9E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E026C46-E28F-4FF2-B4AA-DBE70075F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066" y="1075180"/>
            <a:ext cx="4663844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11899"/>
      </p:ext>
    </p:extLst>
  </p:cSld>
  <p:clrMapOvr>
    <a:masterClrMapping/>
  </p:clrMapOvr>
  <p:transition spd="slow"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25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6299" y="1806714"/>
            <a:ext cx="9439402" cy="4361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CA8F38DB-DC80-44ED-8B1F-A958D6A481A0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E026C46-E28F-4FF2-B4AA-DBE70075F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066" y="1075180"/>
            <a:ext cx="4663844" cy="62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87450"/>
      </p:ext>
    </p:extLst>
  </p:cSld>
  <p:clrMapOvr>
    <a:masterClrMapping/>
  </p:clrMapOvr>
  <p:transition spd="slow"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26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76300" y="1806714"/>
            <a:ext cx="9439400" cy="4361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873A38DB-910A-46D4-8B31-551047AA9F13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B89C4E6-1845-4E9A-B6EC-77E08AF02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445" y="1042462"/>
            <a:ext cx="3177815" cy="61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974749"/>
      </p:ext>
    </p:extLst>
  </p:cSld>
  <p:clrMapOvr>
    <a:masterClrMapping/>
  </p:clrMapOvr>
  <p:transition spd="slow"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Praktyk</a:t>
            </a:r>
            <a:r>
              <a:rPr lang="en-US" dirty="0"/>
              <a:t> w </a:t>
            </a:r>
            <a:r>
              <a:rPr lang="en-US" dirty="0" err="1"/>
              <a:t>Europie</a:t>
            </a:r>
            <a:r>
              <a:rPr lang="en-US" dirty="0"/>
              <a:t> 2023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27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D566333-5BF0-4995-88D8-F58F8C2930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32863" y="1636309"/>
            <a:ext cx="9865441" cy="4557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Tytuł 1">
            <a:extLst>
              <a:ext uri="{FF2B5EF4-FFF2-40B4-BE49-F238E27FC236}">
                <a16:creationId xmlns:a16="http://schemas.microsoft.com/office/drawing/2014/main" id="{43DAD8ED-807C-4683-B250-05812FE07904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04CD16B-EF9D-4483-A4DA-124479B2E1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252" y="1039463"/>
            <a:ext cx="5715495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14368"/>
      </p:ext>
    </p:extLst>
  </p:cSld>
  <p:clrMapOvr>
    <a:masterClrMapping/>
  </p:clrMapOvr>
  <p:transition spd="slow">
    <p:comb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28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53A9EAE-CF6E-4025-9227-C8279664C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210" y="1725214"/>
            <a:ext cx="6011341" cy="4912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FE28547-2F50-49E7-A720-9A9BC8291C85}"/>
              </a:ext>
            </a:extLst>
          </p:cNvPr>
          <p:cNvSpPr txBox="1"/>
          <p:nvPr/>
        </p:nvSpPr>
        <p:spPr>
          <a:xfrm>
            <a:off x="268257" y="2676727"/>
            <a:ext cx="43299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24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„</a:t>
            </a:r>
            <a:r>
              <a:rPr lang="pl-PL" sz="2400" dirty="0" err="1">
                <a:solidFill>
                  <a:srgbClr val="212529"/>
                </a:solidFill>
                <a:latin typeface="Bahnschrift Condensed" panose="020B0502040204020203" pitchFamily="34" charset="0"/>
              </a:rPr>
              <a:t>Europass</a:t>
            </a:r>
            <a:r>
              <a:rPr lang="pl-PL" sz="24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 Mobilność” to dokument, </a:t>
            </a:r>
          </a:p>
          <a:p>
            <a:pPr algn="r"/>
            <a:r>
              <a:rPr lang="pl-PL" sz="24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który służy do potwierdzenia okresów nauki lub szkolenia, odbywanych </a:t>
            </a:r>
          </a:p>
          <a:p>
            <a:pPr algn="r"/>
            <a:r>
              <a:rPr lang="pl-PL" sz="2400" dirty="0">
                <a:solidFill>
                  <a:srgbClr val="212529"/>
                </a:solidFill>
                <a:latin typeface="Bahnschrift Condensed" panose="020B0502040204020203" pitchFamily="34" charset="0"/>
              </a:rPr>
              <a:t>w innym kraju europejskim w ramach wyjazdu zorganizowanego (określanych mianem europejskich ścieżek kształcenia).</a:t>
            </a:r>
          </a:p>
        </p:txBody>
      </p:sp>
      <p:sp useBgFill="1">
        <p:nvSpPr>
          <p:cNvPr id="9" name="Tytuł 1">
            <a:extLst>
              <a:ext uri="{FF2B5EF4-FFF2-40B4-BE49-F238E27FC236}">
                <a16:creationId xmlns:a16="http://schemas.microsoft.com/office/drawing/2014/main" id="{C3DB002E-13D3-405D-8998-9945D41DE389}"/>
              </a:ext>
            </a:extLst>
          </p:cNvPr>
          <p:cNvSpPr txBox="1">
            <a:spLocks/>
          </p:cNvSpPr>
          <p:nvPr/>
        </p:nvSpPr>
        <p:spPr>
          <a:xfrm>
            <a:off x="1" y="238850"/>
            <a:ext cx="12192000" cy="1007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2023 - projekt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C5E6A12-703F-4259-979A-5926D50C0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252" y="1039463"/>
            <a:ext cx="5715495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75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29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1778C7C-2CC4-4A8D-8D0B-33846013A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84" y="106229"/>
            <a:ext cx="4425540" cy="1671871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D355C4F-7A18-469A-B559-94D747CD1849}"/>
              </a:ext>
            </a:extLst>
          </p:cNvPr>
          <p:cNvSpPr txBox="1"/>
          <p:nvPr/>
        </p:nvSpPr>
        <p:spPr>
          <a:xfrm>
            <a:off x="2825138" y="1169711"/>
            <a:ext cx="9126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atin typeface="Bahnschrift" panose="020B0502040204020203" pitchFamily="34" charset="0"/>
              </a:rPr>
              <a:t>Cele projektu, które zrealizowaliśmy: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AD14A3D-93D1-487D-ACDE-B4B74CFD5742}"/>
              </a:ext>
            </a:extLst>
          </p:cNvPr>
          <p:cNvSpPr txBox="1"/>
          <p:nvPr/>
        </p:nvSpPr>
        <p:spPr>
          <a:xfrm>
            <a:off x="327211" y="2160793"/>
            <a:ext cx="111251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pl-PL" sz="2800" dirty="0">
                <a:solidFill>
                  <a:srgbClr val="00B050"/>
                </a:solidFill>
                <a:latin typeface="Bahnschrift" panose="020B0502040204020203" pitchFamily="34" charset="0"/>
              </a:rPr>
              <a:t>Pracowaliśmy w zagranicznych firmach,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FFC000"/>
                </a:solidFill>
                <a:latin typeface="Bahnschrift" panose="020B0502040204020203" pitchFamily="34" charset="0"/>
              </a:rPr>
              <a:t>Porozumiewaliśmy się w języku angielskim (w pracy i poza nią),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00B050"/>
                </a:solidFill>
                <a:latin typeface="Bahnschrift" panose="020B0502040204020203" pitchFamily="34" charset="0"/>
              </a:rPr>
              <a:t>Poznaliśmy walory turystyczne Irlandii (wycieczki),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FFC000"/>
                </a:solidFill>
                <a:latin typeface="Bahnschrift" panose="020B0502040204020203" pitchFamily="34" charset="0"/>
              </a:rPr>
              <a:t>Zapoznaliśmy się ze sposobami wytwarzania odnawialnej energii (wycieczka do elektrowni wodnej),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00B050"/>
                </a:solidFill>
                <a:latin typeface="Bahnschrift" panose="020B0502040204020203" pitchFamily="34" charset="0"/>
              </a:rPr>
              <a:t>Zdobyliśmy wiedzę o kolejnym kraju Unii Europejskiej,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FFC000"/>
                </a:solidFill>
                <a:latin typeface="Bahnschrift" panose="020B0502040204020203" pitchFamily="34" charset="0"/>
              </a:rPr>
              <a:t>Otrzymaliśmy certyfikat </a:t>
            </a:r>
            <a:r>
              <a:rPr lang="pl-PL" sz="2800" dirty="0" err="1">
                <a:solidFill>
                  <a:srgbClr val="FFC000"/>
                </a:solidFill>
                <a:latin typeface="Bahnschrift" panose="020B0502040204020203" pitchFamily="34" charset="0"/>
              </a:rPr>
              <a:t>Europass</a:t>
            </a:r>
            <a:r>
              <a:rPr lang="pl-PL" sz="2800" dirty="0">
                <a:solidFill>
                  <a:srgbClr val="FFC000"/>
                </a:solidFill>
                <a:latin typeface="Bahnschrift" panose="020B0502040204020203" pitchFamily="34" charset="0"/>
              </a:rPr>
              <a:t> Mobilność,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00B050"/>
                </a:solidFill>
                <a:latin typeface="Bahnschrift" panose="020B0502040204020203" pitchFamily="34" charset="0"/>
              </a:rPr>
              <a:t>Korzystaliśmy z nowości technologicznych i informacyjnych,</a:t>
            </a:r>
          </a:p>
          <a:p>
            <a:pPr marL="514350" indent="-514350">
              <a:buAutoNum type="arabicPeriod"/>
            </a:pPr>
            <a:r>
              <a:rPr lang="pl-PL" sz="2800" dirty="0">
                <a:solidFill>
                  <a:srgbClr val="FFC000"/>
                </a:solidFill>
                <a:latin typeface="Bahnschrift" panose="020B0502040204020203" pitchFamily="34" charset="0"/>
              </a:rPr>
              <a:t>Budowaliśmy wśród uczniów poczucie tożsamości europejskiej</a:t>
            </a:r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2BAA83DE-7798-4385-9BC7-9BF4035BFEB3}"/>
              </a:ext>
            </a:extLst>
          </p:cNvPr>
          <p:cNvSpPr txBox="1">
            <a:spLocks/>
          </p:cNvSpPr>
          <p:nvPr/>
        </p:nvSpPr>
        <p:spPr>
          <a:xfrm>
            <a:off x="4096869" y="134379"/>
            <a:ext cx="8213911" cy="10071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</p:spTree>
    <p:extLst>
      <p:ext uri="{BB962C8B-B14F-4D97-AF65-F5344CB8AC3E}">
        <p14:creationId xmlns:p14="http://schemas.microsoft.com/office/powerpoint/2010/main" val="107065906"/>
      </p:ext>
    </p:extLst>
  </p:cSld>
  <p:clrMapOvr>
    <a:masterClrMapping/>
  </p:clrMapOvr>
  <p:transition spd="slow"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3" name="pole tekstowe 2"/>
          <p:cNvSpPr txBox="1"/>
          <p:nvPr/>
        </p:nvSpPr>
        <p:spPr>
          <a:xfrm>
            <a:off x="574766" y="901841"/>
            <a:ext cx="10736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00B050"/>
                </a:solidFill>
              </a:rPr>
              <a:t>Informacje o projekcie znajdziesz na</a:t>
            </a:r>
          </a:p>
          <a:p>
            <a:pPr algn="ctr">
              <a:lnSpc>
                <a:spcPct val="150000"/>
              </a:lnSpc>
            </a:pPr>
            <a:r>
              <a:rPr lang="pl-PL" sz="2400" b="1" dirty="0">
                <a:solidFill>
                  <a:srgbClr val="FF0000"/>
                </a:solidFill>
              </a:rPr>
              <a:t>www.zstiomeritum.edu.pl/projekty-eu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30</a:t>
            </a:fld>
            <a:endParaRPr lang="en-US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050" y="2134907"/>
            <a:ext cx="7727327" cy="4025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trzałka w prawo 9"/>
          <p:cNvSpPr/>
          <p:nvPr/>
        </p:nvSpPr>
        <p:spPr>
          <a:xfrm rot="9620231">
            <a:off x="8058459" y="2344300"/>
            <a:ext cx="2246811" cy="252549"/>
          </a:xfrm>
          <a:prstGeom prst="rightArrow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2C624785-1478-4B0E-A61C-8F37286441B8}"/>
              </a:ext>
            </a:extLst>
          </p:cNvPr>
          <p:cNvSpPr txBox="1">
            <a:spLocks/>
          </p:cNvSpPr>
          <p:nvPr/>
        </p:nvSpPr>
        <p:spPr>
          <a:xfrm>
            <a:off x="1730186" y="101147"/>
            <a:ext cx="8213911" cy="10071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</p:spTree>
    <p:extLst>
      <p:ext uri="{BB962C8B-B14F-4D97-AF65-F5344CB8AC3E}">
        <p14:creationId xmlns:p14="http://schemas.microsoft.com/office/powerpoint/2010/main" val="395191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Praktyk w Europie 2023</a:t>
            </a:r>
            <a:endParaRPr lang="en-US" dirty="0"/>
          </a:p>
        </p:txBody>
      </p:sp>
      <p:sp>
        <p:nvSpPr>
          <p:cNvPr id="3" name="pole tekstowe 2"/>
          <p:cNvSpPr txBox="1"/>
          <p:nvPr/>
        </p:nvSpPr>
        <p:spPr>
          <a:xfrm>
            <a:off x="574766" y="901841"/>
            <a:ext cx="10736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l-PL" sz="2400" dirty="0">
                <a:solidFill>
                  <a:srgbClr val="00B050"/>
                </a:solidFill>
              </a:rPr>
              <a:t>Informacje o projekcie znajdziesz na</a:t>
            </a:r>
          </a:p>
          <a:p>
            <a:pPr algn="ctr">
              <a:lnSpc>
                <a:spcPct val="150000"/>
              </a:lnSpc>
            </a:pPr>
            <a:r>
              <a:rPr lang="pl-PL" sz="2400" b="1" dirty="0">
                <a:solidFill>
                  <a:srgbClr val="FF0000"/>
                </a:solidFill>
              </a:rPr>
              <a:t>www.zstiomeritum.edu.pl/projekty-eu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31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A4700B-AED1-4153-B28B-3A152A404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25" y="1997012"/>
            <a:ext cx="6945643" cy="4275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trzałka w prawo 9"/>
          <p:cNvSpPr/>
          <p:nvPr/>
        </p:nvSpPr>
        <p:spPr>
          <a:xfrm rot="9620231">
            <a:off x="5413871" y="5332965"/>
            <a:ext cx="2246811" cy="252549"/>
          </a:xfrm>
          <a:prstGeom prst="rightArrow">
            <a:avLst/>
          </a:prstGeom>
          <a:solidFill>
            <a:srgbClr val="0070C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9" name="Tytuł 1">
            <a:extLst>
              <a:ext uri="{FF2B5EF4-FFF2-40B4-BE49-F238E27FC236}">
                <a16:creationId xmlns:a16="http://schemas.microsoft.com/office/drawing/2014/main" id="{955DEA2E-6E27-4D9A-9F4F-625B600F23B6}"/>
              </a:ext>
            </a:extLst>
          </p:cNvPr>
          <p:cNvSpPr txBox="1">
            <a:spLocks/>
          </p:cNvSpPr>
          <p:nvPr/>
        </p:nvSpPr>
        <p:spPr>
          <a:xfrm>
            <a:off x="1835990" y="81625"/>
            <a:ext cx="8213911" cy="100718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4800" dirty="0">
                <a:blipFill dpi="0" rotWithShape="1">
                  <a:blip r:embed="rId3"/>
                  <a:srcRect/>
                  <a:tile tx="6350" ty="-127000" sx="65000" sy="64000" flip="none" algn="tl"/>
                </a:blipFill>
              </a:rPr>
              <a:t>PRAKTYK W EUROPIE 2023</a:t>
            </a:r>
          </a:p>
        </p:txBody>
      </p:sp>
    </p:spTree>
    <p:extLst>
      <p:ext uri="{BB962C8B-B14F-4D97-AF65-F5344CB8AC3E}">
        <p14:creationId xmlns:p14="http://schemas.microsoft.com/office/powerpoint/2010/main" val="329557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5908" y="2050755"/>
            <a:ext cx="11260183" cy="1508200"/>
          </a:xfrm>
        </p:spPr>
        <p:txBody>
          <a:bodyPr/>
          <a:lstStyle/>
          <a:p>
            <a:pPr algn="ctr"/>
            <a:r>
              <a:rPr lang="pl-PL" sz="8000" dirty="0">
                <a:latin typeface="Bahnschrift Condensed" panose="020B0502040204020203" pitchFamily="34" charset="0"/>
              </a:rPr>
              <a:t>dziękujemy za uwagę</a:t>
            </a:r>
            <a:br>
              <a:rPr lang="pl-PL" sz="8000" dirty="0">
                <a:latin typeface="Bahnschrift Condensed" panose="020B0502040204020203" pitchFamily="34" charset="0"/>
              </a:rPr>
            </a:br>
            <a:endParaRPr lang="pl-PL" sz="2800" dirty="0">
              <a:latin typeface="Bahnschrift" panose="020B0502040204020203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0253" y="5342867"/>
            <a:ext cx="10593814" cy="11081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ACCD6C74-29CB-43C5-97AA-54E4373B0E6B}"/>
              </a:ext>
            </a:extLst>
          </p:cNvPr>
          <p:cNvSpPr txBox="1"/>
          <p:nvPr/>
        </p:nvSpPr>
        <p:spPr>
          <a:xfrm>
            <a:off x="3230878" y="348175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rgbClr val="002060"/>
                </a:solidFill>
                <a:latin typeface="Bahnschrift" panose="020B0502040204020203" pitchFamily="34" charset="0"/>
              </a:rPr>
              <a:t>www.praktykweuropie2023.pl</a:t>
            </a:r>
            <a:endParaRPr lang="pl-PL" sz="3200" dirty="0">
              <a:solidFill>
                <a:srgbClr val="002060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6953137-1D0C-403E-83BC-FA3783C45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19" y="228744"/>
            <a:ext cx="6819116" cy="257611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20E01B12-2B5C-4F73-80A2-632E227B2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252" y="1301530"/>
            <a:ext cx="10313559" cy="390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7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rewniana czcionk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TM03090434[[fn=Typ drewna]]</Template>
  <TotalTime>704</TotalTime>
  <Words>661</Words>
  <Application>Microsoft Office PowerPoint</Application>
  <PresentationFormat>Panoramiczny</PresentationFormat>
  <Paragraphs>131</Paragraphs>
  <Slides>32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9" baseType="lpstr">
      <vt:lpstr>Bahnschrift</vt:lpstr>
      <vt:lpstr>Bahnschrift Condensed</vt:lpstr>
      <vt:lpstr>Calibri</vt:lpstr>
      <vt:lpstr>Rockwell</vt:lpstr>
      <vt:lpstr>Rockwell Condensed</vt:lpstr>
      <vt:lpstr>Wingdings</vt:lpstr>
      <vt:lpstr>Drewniana czcionka</vt:lpstr>
      <vt:lpstr>PRAKTYK  W EUROPIE 2023</vt:lpstr>
      <vt:lpstr>PRAKTYK W EUROPIE 2023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dziękujemy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PRAKTYK EUROPEJCZYK  2018</dc:title>
  <dc:creator>Użytkownik systemu Windows</dc:creator>
  <cp:lastModifiedBy>Paweł</cp:lastModifiedBy>
  <cp:revision>221</cp:revision>
  <dcterms:created xsi:type="dcterms:W3CDTF">2018-10-04T15:36:22Z</dcterms:created>
  <dcterms:modified xsi:type="dcterms:W3CDTF">2025-04-22T09:45:32Z</dcterms:modified>
</cp:coreProperties>
</file>